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40" r:id="rId4"/>
  </p:sldMasterIdLst>
  <p:sldIdLst>
    <p:sldId id="256" r:id="rId5"/>
    <p:sldId id="257" r:id="rId6"/>
    <p:sldId id="258" r:id="rId7"/>
    <p:sldId id="272" r:id="rId8"/>
    <p:sldId id="260" r:id="rId9"/>
    <p:sldId id="264" r:id="rId10"/>
    <p:sldId id="265" r:id="rId11"/>
    <p:sldId id="266" r:id="rId12"/>
    <p:sldId id="271" r:id="rId13"/>
    <p:sldId id="267" r:id="rId14"/>
    <p:sldId id="268" r:id="rId15"/>
    <p:sldId id="269" r:id="rId16"/>
    <p:sldId id="270" r:id="rId17"/>
    <p:sldId id="259" r:id="rId18"/>
    <p:sldId id="26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snapToObjects="1">
      <p:cViewPr varScale="1">
        <p:scale>
          <a:sx n="90" d="100"/>
          <a:sy n="90" d="100"/>
        </p:scale>
        <p:origin x="232"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8D38747-4367-4BD2-8D51-C97E202738E2}" type="datetime1">
              <a:rPr lang="en-US" smtClean="0"/>
              <a:t>4/21/21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503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2479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849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3719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3440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346163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3ED0CC-082F-4160-86E5-0D6041F12778}" type="datetime1">
              <a:rPr lang="en-US" smtClean="0"/>
              <a:t>4/21/21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6055311"/>
      </p:ext>
    </p:extLst>
  </p:cSld>
  <p:clrMapOvr>
    <a:masterClrMapping/>
  </p:clrMapOvr>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4/21/21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15420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93503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1221987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0704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73ED0CC-082F-4160-86E5-0D6041F12778}" type="datetime1">
              <a:rPr lang="en-US" smtClean="0"/>
              <a:t>4/21/21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868341"/>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createwithdata.com/react-chartjs-dashboard/" TargetMode="External"/><Relationship Id="rId2" Type="http://schemas.openxmlformats.org/officeDocument/2006/relationships/hyperlink" Target="https://blog.logrocket.com/handling-images-with-cloudinary-in-react/" TargetMode="External"/><Relationship Id="rId1" Type="http://schemas.openxmlformats.org/officeDocument/2006/relationships/slideLayout" Target="../slideLayouts/slideLayout2.xml"/><Relationship Id="rId6" Type="http://schemas.openxmlformats.org/officeDocument/2006/relationships/hyperlink" Target="https://docs.mongodb.com/manual/aggregation/" TargetMode="External"/><Relationship Id="rId5" Type="http://schemas.openxmlformats.org/officeDocument/2006/relationships/hyperlink" Target="https://www.youtube.com/" TargetMode="External"/><Relationship Id="rId4" Type="http://schemas.openxmlformats.org/officeDocument/2006/relationships/hyperlink" Target="https://www.youtube.com/watch?v=LA16VCpUid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62AE8E50-35D4-4D5A-A4BB-168CBB027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6">
            <a:extLst>
              <a:ext uri="{FF2B5EF4-FFF2-40B4-BE49-F238E27FC236}">
                <a16:creationId xmlns:a16="http://schemas.microsoft.com/office/drawing/2014/main" id="{C37D1D6D-17D8-4296-B000-665D1892D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96" y="1276539"/>
            <a:ext cx="5570417" cy="4304276"/>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1">
            <a:extLst>
              <a:ext uri="{FF2B5EF4-FFF2-40B4-BE49-F238E27FC236}">
                <a16:creationId xmlns:a16="http://schemas.microsoft.com/office/drawing/2014/main" id="{1B26E892-1320-40AA-9CA1-246721C18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8592" y="620720"/>
            <a:ext cx="7323231"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59543A-6028-7047-A9E9-604CDD74E2F0}"/>
              </a:ext>
            </a:extLst>
          </p:cNvPr>
          <p:cNvSpPr>
            <a:spLocks noGrp="1"/>
          </p:cNvSpPr>
          <p:nvPr>
            <p:ph type="ctrTitle"/>
          </p:nvPr>
        </p:nvSpPr>
        <p:spPr>
          <a:xfrm>
            <a:off x="4228592" y="1105351"/>
            <a:ext cx="7201408" cy="3023981"/>
          </a:xfrm>
        </p:spPr>
        <p:txBody>
          <a:bodyPr anchor="b">
            <a:normAutofit/>
          </a:bodyPr>
          <a:lstStyle/>
          <a:p>
            <a:pPr algn="l"/>
            <a:br>
              <a:rPr lang="en-US" sz="4800" dirty="0">
                <a:solidFill>
                  <a:srgbClr val="FFFFFF"/>
                </a:solidFill>
                <a:latin typeface="American Typewriter" panose="02090604020004020304" pitchFamily="18" charset="77"/>
                <a:ea typeface="Apple Color Emoji" pitchFamily="2" charset="0"/>
              </a:rPr>
            </a:br>
            <a:r>
              <a:rPr lang="en-US" sz="4400" dirty="0">
                <a:solidFill>
                  <a:srgbClr val="FFFFFF"/>
                </a:solidFill>
                <a:latin typeface="American Typewriter" panose="02090604020004020304" pitchFamily="18" charset="77"/>
                <a:ea typeface="Apple Color Emoji" pitchFamily="2" charset="0"/>
              </a:rPr>
              <a:t>INFO6150 - </a:t>
            </a:r>
            <a:br>
              <a:rPr lang="en-US" sz="4400" dirty="0">
                <a:solidFill>
                  <a:srgbClr val="FFFFFF"/>
                </a:solidFill>
                <a:latin typeface="American Typewriter" panose="02090604020004020304" pitchFamily="18" charset="77"/>
                <a:ea typeface="Apple Color Emoji" pitchFamily="2" charset="0"/>
              </a:rPr>
            </a:br>
            <a:r>
              <a:rPr lang="en-US" sz="4400" dirty="0">
                <a:solidFill>
                  <a:srgbClr val="FFFFFF"/>
                </a:solidFill>
                <a:latin typeface="American Typewriter" panose="02090604020004020304" pitchFamily="18" charset="77"/>
                <a:ea typeface="Apple Color Emoji" pitchFamily="2" charset="0"/>
              </a:rPr>
              <a:t>Final Presentation</a:t>
            </a:r>
            <a:br>
              <a:rPr lang="en-US" sz="4800" dirty="0">
                <a:solidFill>
                  <a:srgbClr val="FFFFFF"/>
                </a:solidFill>
                <a:latin typeface="American Typewriter" panose="02090604020004020304" pitchFamily="18" charset="77"/>
                <a:ea typeface="Apple Color Emoji" pitchFamily="2" charset="0"/>
              </a:rPr>
            </a:br>
            <a:br>
              <a:rPr lang="en-US" sz="4800" dirty="0">
                <a:solidFill>
                  <a:srgbClr val="FFFFFF"/>
                </a:solidFill>
                <a:latin typeface="American Typewriter" panose="02090604020004020304" pitchFamily="18" charset="77"/>
                <a:ea typeface="Apple Color Emoji" pitchFamily="2" charset="0"/>
              </a:rPr>
            </a:br>
            <a:r>
              <a:rPr lang="en-US" sz="4800" dirty="0">
                <a:solidFill>
                  <a:srgbClr val="FFFFFF"/>
                </a:solidFill>
                <a:latin typeface="American Typewriter" panose="02090604020004020304" pitchFamily="18" charset="77"/>
                <a:ea typeface="Apple Color Emoji" pitchFamily="2" charset="0"/>
              </a:rPr>
              <a:t>Easy Homes</a:t>
            </a:r>
          </a:p>
        </p:txBody>
      </p:sp>
      <p:sp>
        <p:nvSpPr>
          <p:cNvPr id="3" name="Subtitle 2">
            <a:extLst>
              <a:ext uri="{FF2B5EF4-FFF2-40B4-BE49-F238E27FC236}">
                <a16:creationId xmlns:a16="http://schemas.microsoft.com/office/drawing/2014/main" id="{EC0A5C43-16C7-5E41-8F4F-8818C8062AB7}"/>
              </a:ext>
            </a:extLst>
          </p:cNvPr>
          <p:cNvSpPr>
            <a:spLocks noGrp="1"/>
          </p:cNvSpPr>
          <p:nvPr>
            <p:ph type="subTitle" idx="1"/>
          </p:nvPr>
        </p:nvSpPr>
        <p:spPr>
          <a:xfrm>
            <a:off x="4842932" y="4478152"/>
            <a:ext cx="3909781" cy="1433391"/>
          </a:xfrm>
        </p:spPr>
        <p:txBody>
          <a:bodyPr anchor="t">
            <a:normAutofit/>
          </a:bodyPr>
          <a:lstStyle/>
          <a:p>
            <a:r>
              <a:rPr lang="en-US" dirty="0">
                <a:solidFill>
                  <a:srgbClr val="FFFFFF"/>
                </a:solidFill>
              </a:rPr>
              <a:t>Aishwarya Samel</a:t>
            </a:r>
          </a:p>
          <a:p>
            <a:r>
              <a:rPr lang="en-US" dirty="0">
                <a:solidFill>
                  <a:srgbClr val="FFFFFF"/>
                </a:solidFill>
              </a:rPr>
              <a:t>Ajay Prasad</a:t>
            </a:r>
            <a:endParaRPr lang="en-US" dirty="0">
              <a:solidFill>
                <a:srgbClr val="FFFFFF"/>
              </a:solidFill>
              <a:latin typeface="American Typewriter" panose="02090604020004020304" pitchFamily="18" charset="77"/>
            </a:endParaRPr>
          </a:p>
          <a:p>
            <a:r>
              <a:rPr lang="en-US" dirty="0">
                <a:solidFill>
                  <a:srgbClr val="FFFFFF"/>
                </a:solidFill>
              </a:rPr>
              <a:t>Nakul Deshpande</a:t>
            </a:r>
          </a:p>
          <a:p>
            <a:r>
              <a:rPr lang="en-US" dirty="0">
                <a:solidFill>
                  <a:srgbClr val="FFFFFF"/>
                </a:solidFill>
              </a:rPr>
              <a:t>Sayali Mahajan</a:t>
            </a:r>
            <a:endParaRPr lang="en-US" dirty="0">
              <a:solidFill>
                <a:srgbClr val="FFFFFF"/>
              </a:solidFill>
              <a:latin typeface="American Typewriter" panose="02090604020004020304" pitchFamily="18" charset="77"/>
            </a:endParaRPr>
          </a:p>
        </p:txBody>
      </p:sp>
      <p:cxnSp>
        <p:nvCxnSpPr>
          <p:cNvPr id="21" name="Straight Connector 13">
            <a:extLst>
              <a:ext uri="{FF2B5EF4-FFF2-40B4-BE49-F238E27FC236}">
                <a16:creationId xmlns:a16="http://schemas.microsoft.com/office/drawing/2014/main" id="{C9A1F79C-E4D1-4AAE-BA11-3A09005252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2932" y="4214336"/>
            <a:ext cx="5120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22" name="Rectangle 15">
            <a:extLst>
              <a:ext uri="{FF2B5EF4-FFF2-40B4-BE49-F238E27FC236}">
                <a16:creationId xmlns:a16="http://schemas.microsoft.com/office/drawing/2014/main" id="{C170DF7D-4686-4BD5-A9CD-C89649284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000" y="-2"/>
            <a:ext cx="16459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199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32CB-03CD-0247-98B2-BF0637FA41E2}"/>
              </a:ext>
            </a:extLst>
          </p:cNvPr>
          <p:cNvSpPr>
            <a:spLocks noGrp="1"/>
          </p:cNvSpPr>
          <p:nvPr>
            <p:ph type="title"/>
          </p:nvPr>
        </p:nvSpPr>
        <p:spPr>
          <a:xfrm>
            <a:off x="738378" y="545755"/>
            <a:ext cx="9720072" cy="1499616"/>
          </a:xfrm>
        </p:spPr>
        <p:txBody>
          <a:bodyPr/>
          <a:lstStyle/>
          <a:p>
            <a:r>
              <a:rPr lang="en-US" dirty="0"/>
              <a:t>Add </a:t>
            </a:r>
            <a:br>
              <a:rPr lang="en-US" dirty="0"/>
            </a:br>
            <a:r>
              <a:rPr lang="en-US" dirty="0"/>
              <a:t>Property</a:t>
            </a:r>
          </a:p>
        </p:txBody>
      </p:sp>
      <p:pic>
        <p:nvPicPr>
          <p:cNvPr id="7" name="Content Placeholder 6" descr="Graphical user interface&#10;&#10;Description automatically generated with medium confidence">
            <a:extLst>
              <a:ext uri="{FF2B5EF4-FFF2-40B4-BE49-F238E27FC236}">
                <a16:creationId xmlns:a16="http://schemas.microsoft.com/office/drawing/2014/main" id="{9C371BA2-44E9-D348-9506-9986184D1211}"/>
              </a:ext>
            </a:extLst>
          </p:cNvPr>
          <p:cNvPicPr>
            <a:picLocks noGrp="1" noChangeAspect="1"/>
          </p:cNvPicPr>
          <p:nvPr>
            <p:ph idx="1"/>
          </p:nvPr>
        </p:nvPicPr>
        <p:blipFill>
          <a:blip r:embed="rId2"/>
          <a:stretch>
            <a:fillRect/>
          </a:stretch>
        </p:blipFill>
        <p:spPr>
          <a:xfrm>
            <a:off x="2809933" y="543498"/>
            <a:ext cx="9083293" cy="5514402"/>
          </a:xfrm>
        </p:spPr>
      </p:pic>
    </p:spTree>
    <p:extLst>
      <p:ext uri="{BB962C8B-B14F-4D97-AF65-F5344CB8AC3E}">
        <p14:creationId xmlns:p14="http://schemas.microsoft.com/office/powerpoint/2010/main" val="3147278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32CB-03CD-0247-98B2-BF0637FA41E2}"/>
              </a:ext>
            </a:extLst>
          </p:cNvPr>
          <p:cNvSpPr>
            <a:spLocks noGrp="1"/>
          </p:cNvSpPr>
          <p:nvPr>
            <p:ph type="title"/>
          </p:nvPr>
        </p:nvSpPr>
        <p:spPr>
          <a:xfrm>
            <a:off x="738378" y="545755"/>
            <a:ext cx="9720072" cy="1499616"/>
          </a:xfrm>
        </p:spPr>
        <p:txBody>
          <a:bodyPr/>
          <a:lstStyle/>
          <a:p>
            <a:r>
              <a:rPr lang="en-US" dirty="0"/>
              <a:t>FAQ </a:t>
            </a:r>
            <a:br>
              <a:rPr lang="en-US" dirty="0"/>
            </a:br>
            <a:r>
              <a:rPr lang="en-US" dirty="0"/>
              <a:t>Page</a:t>
            </a:r>
          </a:p>
        </p:txBody>
      </p:sp>
      <p:pic>
        <p:nvPicPr>
          <p:cNvPr id="7" name="Content Placeholder 6" descr="Graphical user interface, text, application, email&#10;&#10;Description automatically generated">
            <a:extLst>
              <a:ext uri="{FF2B5EF4-FFF2-40B4-BE49-F238E27FC236}">
                <a16:creationId xmlns:a16="http://schemas.microsoft.com/office/drawing/2014/main" id="{FBE1D166-9D76-834E-A73E-089626D82F1A}"/>
              </a:ext>
            </a:extLst>
          </p:cNvPr>
          <p:cNvPicPr>
            <a:picLocks noGrp="1" noChangeAspect="1"/>
          </p:cNvPicPr>
          <p:nvPr>
            <p:ph idx="1"/>
          </p:nvPr>
        </p:nvPicPr>
        <p:blipFill>
          <a:blip r:embed="rId2"/>
          <a:stretch>
            <a:fillRect/>
          </a:stretch>
        </p:blipFill>
        <p:spPr>
          <a:xfrm>
            <a:off x="2314576" y="545755"/>
            <a:ext cx="9312296" cy="5509505"/>
          </a:xfrm>
        </p:spPr>
      </p:pic>
    </p:spTree>
    <p:extLst>
      <p:ext uri="{BB962C8B-B14F-4D97-AF65-F5344CB8AC3E}">
        <p14:creationId xmlns:p14="http://schemas.microsoft.com/office/powerpoint/2010/main" val="532498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32CB-03CD-0247-98B2-BF0637FA41E2}"/>
              </a:ext>
            </a:extLst>
          </p:cNvPr>
          <p:cNvSpPr>
            <a:spLocks noGrp="1"/>
          </p:cNvSpPr>
          <p:nvPr>
            <p:ph type="title"/>
          </p:nvPr>
        </p:nvSpPr>
        <p:spPr>
          <a:xfrm>
            <a:off x="738378" y="545755"/>
            <a:ext cx="9720072" cy="1499616"/>
          </a:xfrm>
        </p:spPr>
        <p:txBody>
          <a:bodyPr/>
          <a:lstStyle/>
          <a:p>
            <a:r>
              <a:rPr lang="en-US" dirty="0"/>
              <a:t>Admin</a:t>
            </a:r>
            <a:br>
              <a:rPr lang="en-US" dirty="0"/>
            </a:br>
            <a:r>
              <a:rPr lang="en-US" dirty="0"/>
              <a:t>page 1</a:t>
            </a:r>
          </a:p>
        </p:txBody>
      </p:sp>
      <p:pic>
        <p:nvPicPr>
          <p:cNvPr id="7" name="Content Placeholder 6" descr="Chart&#10;&#10;Description automatically generated with medium confidence">
            <a:extLst>
              <a:ext uri="{FF2B5EF4-FFF2-40B4-BE49-F238E27FC236}">
                <a16:creationId xmlns:a16="http://schemas.microsoft.com/office/drawing/2014/main" id="{908DDFC0-E18D-6A4D-BC6D-6444D64F8770}"/>
              </a:ext>
            </a:extLst>
          </p:cNvPr>
          <p:cNvPicPr>
            <a:picLocks noGrp="1" noChangeAspect="1"/>
          </p:cNvPicPr>
          <p:nvPr>
            <p:ph idx="1"/>
          </p:nvPr>
        </p:nvPicPr>
        <p:blipFill>
          <a:blip r:embed="rId2"/>
          <a:stretch>
            <a:fillRect/>
          </a:stretch>
        </p:blipFill>
        <p:spPr>
          <a:xfrm>
            <a:off x="2315688" y="545755"/>
            <a:ext cx="9409334" cy="5766490"/>
          </a:xfrm>
        </p:spPr>
      </p:pic>
    </p:spTree>
    <p:extLst>
      <p:ext uri="{BB962C8B-B14F-4D97-AF65-F5344CB8AC3E}">
        <p14:creationId xmlns:p14="http://schemas.microsoft.com/office/powerpoint/2010/main" val="3039550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32CB-03CD-0247-98B2-BF0637FA41E2}"/>
              </a:ext>
            </a:extLst>
          </p:cNvPr>
          <p:cNvSpPr>
            <a:spLocks noGrp="1"/>
          </p:cNvSpPr>
          <p:nvPr>
            <p:ph type="title"/>
          </p:nvPr>
        </p:nvSpPr>
        <p:spPr>
          <a:xfrm>
            <a:off x="738378" y="545755"/>
            <a:ext cx="9720072" cy="1499616"/>
          </a:xfrm>
        </p:spPr>
        <p:txBody>
          <a:bodyPr/>
          <a:lstStyle/>
          <a:p>
            <a:r>
              <a:rPr lang="en-US" dirty="0"/>
              <a:t>ADMIN</a:t>
            </a:r>
            <a:br>
              <a:rPr lang="en-US" dirty="0"/>
            </a:br>
            <a:r>
              <a:rPr lang="en-US" dirty="0"/>
              <a:t>Page 2</a:t>
            </a:r>
          </a:p>
        </p:txBody>
      </p:sp>
      <p:pic>
        <p:nvPicPr>
          <p:cNvPr id="7" name="Content Placeholder 6" descr="Chart&#10;&#10;Description automatically generated">
            <a:extLst>
              <a:ext uri="{FF2B5EF4-FFF2-40B4-BE49-F238E27FC236}">
                <a16:creationId xmlns:a16="http://schemas.microsoft.com/office/drawing/2014/main" id="{BACA9960-1F26-B840-9FF9-E8FAB99CEFD7}"/>
              </a:ext>
            </a:extLst>
          </p:cNvPr>
          <p:cNvPicPr>
            <a:picLocks noGrp="1" noChangeAspect="1"/>
          </p:cNvPicPr>
          <p:nvPr>
            <p:ph idx="1"/>
          </p:nvPr>
        </p:nvPicPr>
        <p:blipFill>
          <a:blip r:embed="rId2"/>
          <a:stretch>
            <a:fillRect/>
          </a:stretch>
        </p:blipFill>
        <p:spPr>
          <a:xfrm>
            <a:off x="2312342" y="420685"/>
            <a:ext cx="9523589" cy="5891560"/>
          </a:xfrm>
        </p:spPr>
      </p:pic>
    </p:spTree>
    <p:extLst>
      <p:ext uri="{BB962C8B-B14F-4D97-AF65-F5344CB8AC3E}">
        <p14:creationId xmlns:p14="http://schemas.microsoft.com/office/powerpoint/2010/main" val="2424698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A056D7-D89E-7D4D-A179-370EB7073A24}"/>
              </a:ext>
            </a:extLst>
          </p:cNvPr>
          <p:cNvSpPr>
            <a:spLocks noGrp="1"/>
          </p:cNvSpPr>
          <p:nvPr>
            <p:ph type="title"/>
          </p:nvPr>
        </p:nvSpPr>
        <p:spPr>
          <a:xfrm>
            <a:off x="471488" y="804333"/>
            <a:ext cx="3885200" cy="5249334"/>
          </a:xfrm>
        </p:spPr>
        <p:txBody>
          <a:bodyPr>
            <a:normAutofit/>
          </a:bodyPr>
          <a:lstStyle/>
          <a:p>
            <a:pPr algn="r"/>
            <a:r>
              <a:rPr lang="en-US" sz="3900" dirty="0">
                <a:solidFill>
                  <a:srgbClr val="FFFFFF"/>
                </a:solidFill>
                <a:latin typeface="American Typewriter" panose="02090604020004020304" pitchFamily="18" charset="77"/>
              </a:rPr>
              <a:t>References</a:t>
            </a:r>
          </a:p>
        </p:txBody>
      </p:sp>
      <p:sp>
        <p:nvSpPr>
          <p:cNvPr id="3" name="Content Placeholder 2">
            <a:extLst>
              <a:ext uri="{FF2B5EF4-FFF2-40B4-BE49-F238E27FC236}">
                <a16:creationId xmlns:a16="http://schemas.microsoft.com/office/drawing/2014/main" id="{A7CB9927-7C51-394B-BA11-EAC0C95765D6}"/>
              </a:ext>
            </a:extLst>
          </p:cNvPr>
          <p:cNvSpPr>
            <a:spLocks noGrp="1"/>
          </p:cNvSpPr>
          <p:nvPr>
            <p:ph idx="1"/>
          </p:nvPr>
        </p:nvSpPr>
        <p:spPr>
          <a:xfrm>
            <a:off x="4951048" y="804333"/>
            <a:ext cx="6306003" cy="5249334"/>
          </a:xfrm>
        </p:spPr>
        <p:txBody>
          <a:bodyPr anchor="ctr">
            <a:normAutofit/>
          </a:bodyPr>
          <a:lstStyle/>
          <a:p>
            <a:r>
              <a:rPr lang="en-US" dirty="0">
                <a:latin typeface="American Typewriter" panose="02090604020004020304" pitchFamily="18" charset="77"/>
                <a:hlinkClick r:id="rId2"/>
              </a:rPr>
              <a:t>https://blog.logrocket.com/handling-images-with-cloudinary-in-react/</a:t>
            </a:r>
            <a:endParaRPr lang="en-US" dirty="0">
              <a:latin typeface="American Typewriter" panose="02090604020004020304" pitchFamily="18" charset="77"/>
            </a:endParaRPr>
          </a:p>
          <a:p>
            <a:r>
              <a:rPr lang="en-US" dirty="0">
                <a:latin typeface="American Typewriter" panose="02090604020004020304" pitchFamily="18" charset="77"/>
                <a:hlinkClick r:id="rId3"/>
              </a:rPr>
              <a:t>https://www.createwithdata.com/react-chartjs-dashboard/</a:t>
            </a:r>
            <a:endParaRPr lang="en-US" dirty="0">
              <a:latin typeface="American Typewriter" panose="02090604020004020304" pitchFamily="18" charset="77"/>
            </a:endParaRPr>
          </a:p>
          <a:p>
            <a:r>
              <a:rPr lang="en-US" dirty="0">
                <a:latin typeface="American Typewriter" panose="02090604020004020304" pitchFamily="18" charset="77"/>
                <a:hlinkClick r:id="rId4"/>
              </a:rPr>
              <a:t>https://www.youtube.com/watch?v=LA16VCpUido</a:t>
            </a:r>
            <a:endParaRPr lang="en-US" dirty="0">
              <a:latin typeface="American Typewriter" panose="02090604020004020304" pitchFamily="18" charset="77"/>
            </a:endParaRPr>
          </a:p>
          <a:p>
            <a:r>
              <a:rPr lang="en-US" dirty="0">
                <a:latin typeface="American Typewriter" panose="02090604020004020304" pitchFamily="18" charset="77"/>
                <a:hlinkClick r:id="rId5"/>
              </a:rPr>
              <a:t>https://www.bmc.com/blogs/mongodb-compass/</a:t>
            </a:r>
          </a:p>
          <a:p>
            <a:r>
              <a:rPr lang="en-US" dirty="0">
                <a:latin typeface="American Typewriter" panose="02090604020004020304" pitchFamily="18" charset="77"/>
                <a:hlinkClick r:id="rId6"/>
              </a:rPr>
              <a:t>https://docs.mongodb.com/manual/aggregation/</a:t>
            </a:r>
            <a:endParaRPr lang="en-US" dirty="0">
              <a:latin typeface="American Typewriter" panose="02090604020004020304" pitchFamily="18" charset="77"/>
            </a:endParaRPr>
          </a:p>
          <a:p>
            <a:endParaRPr lang="en-US" dirty="0">
              <a:latin typeface="American Typewriter" panose="02090604020004020304" pitchFamily="18" charset="77"/>
            </a:endParaRPr>
          </a:p>
        </p:txBody>
      </p:sp>
    </p:spTree>
    <p:extLst>
      <p:ext uri="{BB962C8B-B14F-4D97-AF65-F5344CB8AC3E}">
        <p14:creationId xmlns:p14="http://schemas.microsoft.com/office/powerpoint/2010/main" val="1768430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62AE8E50-35D4-4D5A-A4BB-168CBB027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16">
            <a:extLst>
              <a:ext uri="{FF2B5EF4-FFF2-40B4-BE49-F238E27FC236}">
                <a16:creationId xmlns:a16="http://schemas.microsoft.com/office/drawing/2014/main" id="{C37D1D6D-17D8-4296-B000-665D1892D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96" y="1276539"/>
            <a:ext cx="5570417" cy="4304276"/>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Rectangle 60">
            <a:extLst>
              <a:ext uri="{FF2B5EF4-FFF2-40B4-BE49-F238E27FC236}">
                <a16:creationId xmlns:a16="http://schemas.microsoft.com/office/drawing/2014/main" id="{1B26E892-1320-40AA-9CA1-246721C18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8592" y="620720"/>
            <a:ext cx="7323231"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EF35C5-A0BE-9144-823C-54E18D443B52}"/>
              </a:ext>
            </a:extLst>
          </p:cNvPr>
          <p:cNvSpPr>
            <a:spLocks noGrp="1"/>
          </p:cNvSpPr>
          <p:nvPr>
            <p:ph type="title"/>
          </p:nvPr>
        </p:nvSpPr>
        <p:spPr>
          <a:xfrm>
            <a:off x="4713224" y="3143255"/>
            <a:ext cx="6353967" cy="986077"/>
          </a:xfrm>
        </p:spPr>
        <p:txBody>
          <a:bodyPr vert="horz" lIns="91440" tIns="45720" rIns="91440" bIns="45720" rtlCol="0" anchor="b">
            <a:noAutofit/>
          </a:bodyPr>
          <a:lstStyle/>
          <a:p>
            <a:r>
              <a:rPr lang="en-US" sz="7200" spc="200" dirty="0">
                <a:solidFill>
                  <a:srgbClr val="FFFFFF"/>
                </a:solidFill>
              </a:rPr>
              <a:t>Thank You!</a:t>
            </a:r>
          </a:p>
        </p:txBody>
      </p:sp>
      <p:cxnSp>
        <p:nvCxnSpPr>
          <p:cNvPr id="63" name="Straight Connector 62">
            <a:extLst>
              <a:ext uri="{FF2B5EF4-FFF2-40B4-BE49-F238E27FC236}">
                <a16:creationId xmlns:a16="http://schemas.microsoft.com/office/drawing/2014/main" id="{C9A1F79C-E4D1-4AAE-BA11-3A09005252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2932" y="4214336"/>
            <a:ext cx="5120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65" name="Rectangle 64">
            <a:extLst>
              <a:ext uri="{FF2B5EF4-FFF2-40B4-BE49-F238E27FC236}">
                <a16:creationId xmlns:a16="http://schemas.microsoft.com/office/drawing/2014/main" id="{C170DF7D-4686-4BD5-A9CD-C89649284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000" y="-2"/>
            <a:ext cx="16459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6445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54174-8C8F-324A-B3FD-785FF16CEF1B}"/>
              </a:ext>
            </a:extLst>
          </p:cNvPr>
          <p:cNvSpPr>
            <a:spLocks noGrp="1"/>
          </p:cNvSpPr>
          <p:nvPr>
            <p:ph type="title"/>
          </p:nvPr>
        </p:nvSpPr>
        <p:spPr>
          <a:xfrm>
            <a:off x="1024128" y="585216"/>
            <a:ext cx="8018272" cy="1499616"/>
          </a:xfrm>
        </p:spPr>
        <p:txBody>
          <a:bodyPr>
            <a:normAutofit/>
          </a:bodyPr>
          <a:lstStyle/>
          <a:p>
            <a:r>
              <a:rPr lang="en-US" dirty="0">
                <a:latin typeface="American Typewriter" panose="02090604020004020304" pitchFamily="18" charset="77"/>
              </a:rPr>
              <a:t>Background</a:t>
            </a:r>
          </a:p>
        </p:txBody>
      </p:sp>
      <p:sp>
        <p:nvSpPr>
          <p:cNvPr id="3" name="Content Placeholder 2">
            <a:extLst>
              <a:ext uri="{FF2B5EF4-FFF2-40B4-BE49-F238E27FC236}">
                <a16:creationId xmlns:a16="http://schemas.microsoft.com/office/drawing/2014/main" id="{B5F68CB0-6003-FE48-B177-D91EC95D0341}"/>
              </a:ext>
            </a:extLst>
          </p:cNvPr>
          <p:cNvSpPr>
            <a:spLocks noGrp="1"/>
          </p:cNvSpPr>
          <p:nvPr>
            <p:ph idx="1"/>
          </p:nvPr>
        </p:nvSpPr>
        <p:spPr>
          <a:xfrm>
            <a:off x="1024128" y="2286000"/>
            <a:ext cx="8018271" cy="4023360"/>
          </a:xfrm>
        </p:spPr>
        <p:txBody>
          <a:bodyPr>
            <a:normAutofit/>
          </a:bodyPr>
          <a:lstStyle/>
          <a:p>
            <a:pPr>
              <a:buFont typeface="Wingdings" pitchFamily="2" charset="2"/>
              <a:buChar char="§"/>
            </a:pPr>
            <a:r>
              <a:rPr lang="en-US" sz="2400" dirty="0">
                <a:latin typeface="American Typewriter" panose="02090604020004020304" pitchFamily="18" charset="77"/>
              </a:rPr>
              <a:t>Buying the best home is a dream for every person. Easy Homes helps in finding that best home for you globally by sitting on couch. While there are so many properties getting build everyday, visiting each property as per your requirement is a tedious task. In addition to that multiple parties are involved in this process that can work virtually. </a:t>
            </a:r>
          </a:p>
          <a:p>
            <a:pPr>
              <a:buFont typeface="Wingdings" pitchFamily="2" charset="2"/>
              <a:buChar char="§"/>
            </a:pPr>
            <a:r>
              <a:rPr lang="en-US" sz="2400" dirty="0">
                <a:latin typeface="American Typewriter" panose="02090604020004020304" pitchFamily="18" charset="77"/>
              </a:rPr>
              <a:t>Easy Homes is a web-app that helps in buying and selling homes online without visiting the property especially in this covid times.</a:t>
            </a:r>
          </a:p>
          <a:p>
            <a:endParaRPr lang="en-US" sz="2400" dirty="0">
              <a:latin typeface="American Typewriter" panose="02090604020004020304" pitchFamily="18" charset="77"/>
            </a:endParaRPr>
          </a:p>
        </p:txBody>
      </p:sp>
      <p:sp>
        <p:nvSpPr>
          <p:cNvPr id="33" name="Rectangle 28">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0">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710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1236C-9D86-1C44-A8C5-164710C3BC65}"/>
              </a:ext>
            </a:extLst>
          </p:cNvPr>
          <p:cNvSpPr>
            <a:spLocks noGrp="1"/>
          </p:cNvSpPr>
          <p:nvPr>
            <p:ph type="title"/>
          </p:nvPr>
        </p:nvSpPr>
        <p:spPr>
          <a:xfrm>
            <a:off x="700088" y="804333"/>
            <a:ext cx="3656600" cy="5249334"/>
          </a:xfrm>
        </p:spPr>
        <p:txBody>
          <a:bodyPr>
            <a:normAutofit/>
          </a:bodyPr>
          <a:lstStyle/>
          <a:p>
            <a:pPr algn="r"/>
            <a:r>
              <a:rPr lang="en-US" dirty="0">
                <a:solidFill>
                  <a:srgbClr val="FFFFFF"/>
                </a:solidFill>
                <a:latin typeface="American Typewriter" panose="02090604020004020304" pitchFamily="18" charset="77"/>
              </a:rPr>
              <a:t>Benefits Served</a:t>
            </a:r>
          </a:p>
        </p:txBody>
      </p:sp>
      <p:sp>
        <p:nvSpPr>
          <p:cNvPr id="3" name="Content Placeholder 2">
            <a:extLst>
              <a:ext uri="{FF2B5EF4-FFF2-40B4-BE49-F238E27FC236}">
                <a16:creationId xmlns:a16="http://schemas.microsoft.com/office/drawing/2014/main" id="{E4277F97-C66B-3442-BC30-248DF371FE08}"/>
              </a:ext>
            </a:extLst>
          </p:cNvPr>
          <p:cNvSpPr>
            <a:spLocks noGrp="1"/>
          </p:cNvSpPr>
          <p:nvPr>
            <p:ph idx="1"/>
          </p:nvPr>
        </p:nvSpPr>
        <p:spPr>
          <a:xfrm>
            <a:off x="5056776" y="1514476"/>
            <a:ext cx="6306003" cy="4171950"/>
          </a:xfrm>
        </p:spPr>
        <p:txBody>
          <a:bodyPr anchor="ctr">
            <a:normAutofit/>
          </a:bodyPr>
          <a:lstStyle/>
          <a:p>
            <a:pPr fontAlgn="base">
              <a:buFont typeface="Wingdings" pitchFamily="2" charset="2"/>
              <a:buChar char="§"/>
            </a:pPr>
            <a:r>
              <a:rPr lang="en-US" sz="2400" dirty="0">
                <a:latin typeface="American Typewriter" panose="02090604020004020304" pitchFamily="18" charset="77"/>
              </a:rPr>
              <a:t>Enhanced Customer Support</a:t>
            </a:r>
          </a:p>
          <a:p>
            <a:pPr>
              <a:buFont typeface="Wingdings" pitchFamily="2" charset="2"/>
              <a:buChar char="§"/>
            </a:pPr>
            <a:r>
              <a:rPr lang="en-US" sz="2400" dirty="0">
                <a:latin typeface="American Typewriter" panose="02090604020004020304" pitchFamily="18" charset="77"/>
              </a:rPr>
              <a:t>Customizable</a:t>
            </a:r>
          </a:p>
          <a:p>
            <a:pPr fontAlgn="base">
              <a:buFont typeface="Wingdings" pitchFamily="2" charset="2"/>
              <a:buChar char="§"/>
            </a:pPr>
            <a:r>
              <a:rPr lang="en-US" sz="2400" dirty="0">
                <a:latin typeface="American Typewriter" panose="02090604020004020304" pitchFamily="18" charset="77"/>
              </a:rPr>
              <a:t>Increases speed of sales process</a:t>
            </a:r>
          </a:p>
          <a:p>
            <a:pPr>
              <a:buFont typeface="Wingdings" pitchFamily="2" charset="2"/>
              <a:buChar char="§"/>
            </a:pPr>
            <a:r>
              <a:rPr lang="en-US" sz="2400" dirty="0">
                <a:latin typeface="American Typewriter" panose="02090604020004020304" pitchFamily="18" charset="77"/>
              </a:rPr>
              <a:t>Easy Platform for customers</a:t>
            </a:r>
          </a:p>
          <a:p>
            <a:pPr>
              <a:buFont typeface="Wingdings" pitchFamily="2" charset="2"/>
              <a:buChar char="§"/>
            </a:pPr>
            <a:r>
              <a:rPr lang="en-US" sz="2400" dirty="0">
                <a:latin typeface="American Typewriter" panose="02090604020004020304" pitchFamily="18" charset="77"/>
              </a:rPr>
              <a:t>Online payment feature</a:t>
            </a:r>
          </a:p>
          <a:p>
            <a:pPr>
              <a:buFont typeface="Wingdings" pitchFamily="2" charset="2"/>
              <a:buChar char="§"/>
            </a:pPr>
            <a:r>
              <a:rPr lang="en-US" sz="2400" dirty="0">
                <a:latin typeface="American Typewriter" panose="02090604020004020304" pitchFamily="18" charset="77"/>
              </a:rPr>
              <a:t>Application Data Statistics using Charts and graph.</a:t>
            </a:r>
          </a:p>
          <a:p>
            <a:pPr>
              <a:buFont typeface="Wingdings" pitchFamily="2" charset="2"/>
              <a:buChar char="§"/>
            </a:pPr>
            <a:r>
              <a:rPr lang="en-US" sz="2400" dirty="0">
                <a:latin typeface="American Typewriter" panose="02090604020004020304" pitchFamily="18" charset="77"/>
              </a:rPr>
              <a:t>Google login integration for customer</a:t>
            </a:r>
            <a:endParaRPr lang="en-US" dirty="0">
              <a:latin typeface="American Typewriter" panose="02090604020004020304" pitchFamily="18" charset="77"/>
            </a:endParaRPr>
          </a:p>
          <a:p>
            <a:pPr>
              <a:buFont typeface="Wingdings" pitchFamily="2" charset="2"/>
              <a:buChar char="§"/>
            </a:pPr>
            <a:endParaRPr lang="en-US" dirty="0">
              <a:latin typeface="American Typewriter" panose="02090604020004020304" pitchFamily="18" charset="77"/>
            </a:endParaRPr>
          </a:p>
        </p:txBody>
      </p:sp>
    </p:spTree>
    <p:extLst>
      <p:ext uri="{BB962C8B-B14F-4D97-AF65-F5344CB8AC3E}">
        <p14:creationId xmlns:p14="http://schemas.microsoft.com/office/powerpoint/2010/main" val="2687668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1236C-9D86-1C44-A8C5-164710C3BC65}"/>
              </a:ext>
            </a:extLst>
          </p:cNvPr>
          <p:cNvSpPr>
            <a:spLocks noGrp="1"/>
          </p:cNvSpPr>
          <p:nvPr>
            <p:ph type="title"/>
          </p:nvPr>
        </p:nvSpPr>
        <p:spPr>
          <a:xfrm>
            <a:off x="881253" y="842392"/>
            <a:ext cx="8018272" cy="786384"/>
          </a:xfrm>
        </p:spPr>
        <p:txBody>
          <a:bodyPr>
            <a:normAutofit/>
          </a:bodyPr>
          <a:lstStyle/>
          <a:p>
            <a:r>
              <a:rPr lang="en-US" dirty="0">
                <a:latin typeface="American Typewriter" panose="02090604020004020304" pitchFamily="18" charset="77"/>
              </a:rPr>
              <a:t>Contribution</a:t>
            </a:r>
            <a:endParaRPr lang="en-US">
              <a:latin typeface="American Typewriter" panose="02090604020004020304" pitchFamily="18" charset="77"/>
            </a:endParaRPr>
          </a:p>
        </p:txBody>
      </p:sp>
      <p:sp>
        <p:nvSpPr>
          <p:cNvPr id="3" name="Content Placeholder 2">
            <a:extLst>
              <a:ext uri="{FF2B5EF4-FFF2-40B4-BE49-F238E27FC236}">
                <a16:creationId xmlns:a16="http://schemas.microsoft.com/office/drawing/2014/main" id="{E4277F97-C66B-3442-BC30-248DF371FE08}"/>
              </a:ext>
            </a:extLst>
          </p:cNvPr>
          <p:cNvSpPr>
            <a:spLocks noGrp="1"/>
          </p:cNvSpPr>
          <p:nvPr>
            <p:ph idx="1"/>
          </p:nvPr>
        </p:nvSpPr>
        <p:spPr>
          <a:xfrm>
            <a:off x="1024128" y="1857376"/>
            <a:ext cx="8018271" cy="3443288"/>
          </a:xfrm>
        </p:spPr>
        <p:txBody>
          <a:bodyPr>
            <a:normAutofit/>
          </a:bodyPr>
          <a:lstStyle/>
          <a:p>
            <a:pPr fontAlgn="base">
              <a:buFont typeface="Wingdings" pitchFamily="2" charset="2"/>
              <a:buChar char="§"/>
            </a:pPr>
            <a:r>
              <a:rPr lang="en-US" dirty="0">
                <a:latin typeface="American Typewriter" panose="02090604020004020304" pitchFamily="18" charset="77"/>
              </a:rPr>
              <a:t>Sayali – Google Authentication, Chart JS, Session Management, Admin , Signup, Frontend Integration</a:t>
            </a:r>
          </a:p>
          <a:p>
            <a:pPr fontAlgn="base">
              <a:buFont typeface="Wingdings" pitchFamily="2" charset="2"/>
              <a:buChar char="§"/>
            </a:pPr>
            <a:r>
              <a:rPr lang="en-US" dirty="0">
                <a:latin typeface="American Typewriter" panose="02090604020004020304" pitchFamily="18" charset="77"/>
              </a:rPr>
              <a:t>Aishwarya – Property Details, User Profile, Sign In, Backend server setup, FAQ</a:t>
            </a:r>
          </a:p>
          <a:p>
            <a:pPr>
              <a:buFont typeface="Wingdings" pitchFamily="2" charset="2"/>
              <a:buChar char="§"/>
            </a:pPr>
            <a:r>
              <a:rPr lang="en-US" dirty="0">
                <a:latin typeface="American Typewriter" panose="02090604020004020304" pitchFamily="18" charset="77"/>
              </a:rPr>
              <a:t>Ajay – Property Listing, Filters , E2E Testing, Home Page, SCSS styling</a:t>
            </a:r>
          </a:p>
          <a:p>
            <a:pPr>
              <a:buFont typeface="Wingdings" pitchFamily="2" charset="2"/>
              <a:buChar char="§"/>
            </a:pPr>
            <a:r>
              <a:rPr lang="en-US" dirty="0">
                <a:latin typeface="American Typewriter" panose="02090604020004020304" pitchFamily="18" charset="77"/>
              </a:rPr>
              <a:t>Nakul – Add Property, SCSS styling, ReactJS, PayPal Integration</a:t>
            </a:r>
          </a:p>
          <a:p>
            <a:pPr marL="0" indent="0">
              <a:buNone/>
            </a:pPr>
            <a:endParaRPr lang="en-US" dirty="0">
              <a:latin typeface="American Typewriter" panose="02090604020004020304" pitchFamily="18" charset="77"/>
            </a:endParaRPr>
          </a:p>
        </p:txBody>
      </p:sp>
      <p:sp>
        <p:nvSpPr>
          <p:cNvPr id="15" name="Rectangle 14">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8AF53DEF-3AA1-E34F-84A0-8A3AFBFA2F91}"/>
              </a:ext>
            </a:extLst>
          </p:cNvPr>
          <p:cNvSpPr txBox="1">
            <a:spLocks/>
          </p:cNvSpPr>
          <p:nvPr/>
        </p:nvSpPr>
        <p:spPr>
          <a:xfrm>
            <a:off x="1223165" y="3530596"/>
            <a:ext cx="8018271" cy="34432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endParaRPr lang="en-US" dirty="0">
              <a:latin typeface="American Typewriter" panose="02090604020004020304" pitchFamily="18" charset="77"/>
            </a:endParaRPr>
          </a:p>
        </p:txBody>
      </p:sp>
      <p:sp>
        <p:nvSpPr>
          <p:cNvPr id="12" name="Content Placeholder 2">
            <a:extLst>
              <a:ext uri="{FF2B5EF4-FFF2-40B4-BE49-F238E27FC236}">
                <a16:creationId xmlns:a16="http://schemas.microsoft.com/office/drawing/2014/main" id="{E198B725-5C42-6445-8733-A70C514ACE60}"/>
              </a:ext>
            </a:extLst>
          </p:cNvPr>
          <p:cNvSpPr txBox="1">
            <a:spLocks/>
          </p:cNvSpPr>
          <p:nvPr/>
        </p:nvSpPr>
        <p:spPr>
          <a:xfrm>
            <a:off x="183687" y="5777133"/>
            <a:ext cx="9108018" cy="661988"/>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fontAlgn="base">
              <a:buNone/>
            </a:pPr>
            <a:r>
              <a:rPr lang="en-US" dirty="0">
                <a:latin typeface="American Typewriter" panose="02090604020004020304" pitchFamily="18" charset="77"/>
              </a:rPr>
              <a:t>All Members of team showed equal participation in all the phases of project development</a:t>
            </a:r>
          </a:p>
        </p:txBody>
      </p:sp>
    </p:spTree>
    <p:extLst>
      <p:ext uri="{BB962C8B-B14F-4D97-AF65-F5344CB8AC3E}">
        <p14:creationId xmlns:p14="http://schemas.microsoft.com/office/powerpoint/2010/main" val="576547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5C404-CAA0-2F41-BA62-F10424E33E89}"/>
              </a:ext>
            </a:extLst>
          </p:cNvPr>
          <p:cNvSpPr>
            <a:spLocks noGrp="1"/>
          </p:cNvSpPr>
          <p:nvPr>
            <p:ph type="title"/>
          </p:nvPr>
        </p:nvSpPr>
        <p:spPr>
          <a:xfrm>
            <a:off x="1024128" y="585216"/>
            <a:ext cx="8018272" cy="1499616"/>
          </a:xfrm>
        </p:spPr>
        <p:txBody>
          <a:bodyPr>
            <a:normAutofit/>
          </a:bodyPr>
          <a:lstStyle/>
          <a:p>
            <a:r>
              <a:rPr lang="en-US" dirty="0">
                <a:latin typeface="American Typewriter" panose="02090604020004020304" pitchFamily="18" charset="77"/>
              </a:rPr>
              <a:t>Features</a:t>
            </a:r>
          </a:p>
        </p:txBody>
      </p:sp>
      <p:sp>
        <p:nvSpPr>
          <p:cNvPr id="3" name="Content Placeholder 2">
            <a:extLst>
              <a:ext uri="{FF2B5EF4-FFF2-40B4-BE49-F238E27FC236}">
                <a16:creationId xmlns:a16="http://schemas.microsoft.com/office/drawing/2014/main" id="{2327323A-DE93-2840-8D41-7392770E70F4}"/>
              </a:ext>
            </a:extLst>
          </p:cNvPr>
          <p:cNvSpPr>
            <a:spLocks noGrp="1"/>
          </p:cNvSpPr>
          <p:nvPr>
            <p:ph idx="1"/>
          </p:nvPr>
        </p:nvSpPr>
        <p:spPr>
          <a:xfrm>
            <a:off x="1024128" y="2286000"/>
            <a:ext cx="8018271" cy="4023360"/>
          </a:xfrm>
        </p:spPr>
        <p:txBody>
          <a:bodyPr>
            <a:normAutofit/>
          </a:bodyPr>
          <a:lstStyle/>
          <a:p>
            <a:pPr>
              <a:buFont typeface="Wingdings" pitchFamily="2" charset="2"/>
              <a:buChar char="§"/>
            </a:pPr>
            <a:r>
              <a:rPr lang="en-US" sz="2000" dirty="0" err="1">
                <a:latin typeface="American Typewriter" panose="02090604020004020304" pitchFamily="18" charset="77"/>
              </a:rPr>
              <a:t>ReactJs</a:t>
            </a:r>
            <a:r>
              <a:rPr lang="en-US" sz="2000" dirty="0">
                <a:latin typeface="American Typewriter" panose="02090604020004020304" pitchFamily="18" charset="77"/>
              </a:rPr>
              <a:t> and Redux.</a:t>
            </a:r>
          </a:p>
          <a:p>
            <a:pPr>
              <a:buFont typeface="Wingdings" pitchFamily="2" charset="2"/>
              <a:buChar char="§"/>
            </a:pPr>
            <a:r>
              <a:rPr lang="en-US" sz="2000" dirty="0">
                <a:latin typeface="American Typewriter" panose="02090604020004020304" pitchFamily="18" charset="77"/>
              </a:rPr>
              <a:t>Node.js Express Architecture with CORS</a:t>
            </a:r>
          </a:p>
          <a:p>
            <a:pPr>
              <a:buFont typeface="Wingdings" pitchFamily="2" charset="2"/>
              <a:buChar char="§"/>
            </a:pPr>
            <a:r>
              <a:rPr lang="en-US" sz="2000" dirty="0">
                <a:latin typeface="American Typewriter" panose="02090604020004020304" pitchFamily="18" charset="77"/>
              </a:rPr>
              <a:t>Mongoose to interact with MongoDB Database.</a:t>
            </a:r>
          </a:p>
          <a:p>
            <a:pPr>
              <a:buFont typeface="Wingdings" pitchFamily="2" charset="2"/>
              <a:buChar char="§"/>
            </a:pPr>
            <a:r>
              <a:rPr lang="en-US" sz="2000" dirty="0">
                <a:latin typeface="American Typewriter" panose="02090604020004020304" pitchFamily="18" charset="77"/>
              </a:rPr>
              <a:t>MongoDB aggregation pipeline.</a:t>
            </a:r>
          </a:p>
          <a:p>
            <a:pPr>
              <a:buFont typeface="Wingdings" pitchFamily="2" charset="2"/>
              <a:buChar char="§"/>
            </a:pPr>
            <a:r>
              <a:rPr lang="en-US" sz="2000" dirty="0">
                <a:latin typeface="American Typewriter" panose="02090604020004020304" pitchFamily="18" charset="77"/>
              </a:rPr>
              <a:t>Chart JS library to display live Data Statistics</a:t>
            </a:r>
          </a:p>
          <a:p>
            <a:pPr>
              <a:buFont typeface="Wingdings" pitchFamily="2" charset="2"/>
              <a:buChar char="§"/>
            </a:pPr>
            <a:r>
              <a:rPr lang="en-US" sz="2000" dirty="0">
                <a:latin typeface="American Typewriter" panose="02090604020004020304" pitchFamily="18" charset="77"/>
              </a:rPr>
              <a:t>Cloudinary API to upload images to cloud</a:t>
            </a:r>
          </a:p>
          <a:p>
            <a:pPr>
              <a:buFont typeface="Wingdings" pitchFamily="2" charset="2"/>
              <a:buChar char="§"/>
            </a:pPr>
            <a:r>
              <a:rPr lang="en-US" sz="2000" dirty="0">
                <a:latin typeface="American Typewriter" panose="02090604020004020304" pitchFamily="18" charset="77"/>
              </a:rPr>
              <a:t>Easy integration with web and mobile apps.</a:t>
            </a:r>
          </a:p>
          <a:p>
            <a:pPr>
              <a:buFont typeface="Wingdings" pitchFamily="2" charset="2"/>
              <a:buChar char="§"/>
            </a:pPr>
            <a:r>
              <a:rPr lang="en-US" sz="2000" dirty="0">
                <a:latin typeface="American Typewriter" panose="02090604020004020304" pitchFamily="18" charset="77"/>
              </a:rPr>
              <a:t>Flow for User Signup &amp; User Login including Google authentication</a:t>
            </a:r>
          </a:p>
          <a:p>
            <a:pPr>
              <a:buFont typeface="Wingdings" pitchFamily="2" charset="2"/>
              <a:buChar char="§"/>
            </a:pPr>
            <a:endParaRPr lang="en-US" sz="2000" dirty="0">
              <a:latin typeface="American Typewriter" panose="02090604020004020304" pitchFamily="18" charset="77"/>
            </a:endParaRPr>
          </a:p>
          <a:p>
            <a:pPr>
              <a:buFont typeface="Wingdings" pitchFamily="2" charset="2"/>
              <a:buChar char="§"/>
            </a:pPr>
            <a:endParaRPr lang="en-US" sz="2000" dirty="0">
              <a:latin typeface="American Typewriter" panose="02090604020004020304" pitchFamily="18" charset="77"/>
            </a:endParaRPr>
          </a:p>
        </p:txBody>
      </p:sp>
      <p:sp>
        <p:nvSpPr>
          <p:cNvPr id="14"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209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32CB-03CD-0247-98B2-BF0637FA41E2}"/>
              </a:ext>
            </a:extLst>
          </p:cNvPr>
          <p:cNvSpPr>
            <a:spLocks noGrp="1"/>
          </p:cNvSpPr>
          <p:nvPr>
            <p:ph type="title"/>
          </p:nvPr>
        </p:nvSpPr>
        <p:spPr>
          <a:xfrm>
            <a:off x="738378" y="545755"/>
            <a:ext cx="9720072" cy="1499616"/>
          </a:xfrm>
        </p:spPr>
        <p:txBody>
          <a:bodyPr/>
          <a:lstStyle/>
          <a:p>
            <a:r>
              <a:rPr lang="en-US" dirty="0"/>
              <a:t>Home </a:t>
            </a:r>
            <a:br>
              <a:rPr lang="en-US" dirty="0"/>
            </a:br>
            <a:r>
              <a:rPr lang="en-US" dirty="0"/>
              <a:t>Page</a:t>
            </a:r>
          </a:p>
        </p:txBody>
      </p:sp>
      <p:pic>
        <p:nvPicPr>
          <p:cNvPr id="5" name="Content Placeholder 4" descr="A screenshot of a house&#10;&#10;Description automatically generated with medium confidence">
            <a:extLst>
              <a:ext uri="{FF2B5EF4-FFF2-40B4-BE49-F238E27FC236}">
                <a16:creationId xmlns:a16="http://schemas.microsoft.com/office/drawing/2014/main" id="{73A32B32-D619-B64A-B452-68BB1846E138}"/>
              </a:ext>
            </a:extLst>
          </p:cNvPr>
          <p:cNvPicPr>
            <a:picLocks noGrp="1" noChangeAspect="1"/>
          </p:cNvPicPr>
          <p:nvPr>
            <p:ph idx="1"/>
          </p:nvPr>
        </p:nvPicPr>
        <p:blipFill>
          <a:blip r:embed="rId2"/>
          <a:stretch>
            <a:fillRect/>
          </a:stretch>
        </p:blipFill>
        <p:spPr>
          <a:xfrm>
            <a:off x="2471737" y="545755"/>
            <a:ext cx="9224997" cy="5817867"/>
          </a:xfrm>
        </p:spPr>
      </p:pic>
    </p:spTree>
    <p:extLst>
      <p:ext uri="{BB962C8B-B14F-4D97-AF65-F5344CB8AC3E}">
        <p14:creationId xmlns:p14="http://schemas.microsoft.com/office/powerpoint/2010/main" val="3265013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32CB-03CD-0247-98B2-BF0637FA41E2}"/>
              </a:ext>
            </a:extLst>
          </p:cNvPr>
          <p:cNvSpPr>
            <a:spLocks noGrp="1"/>
          </p:cNvSpPr>
          <p:nvPr>
            <p:ph type="title"/>
          </p:nvPr>
        </p:nvSpPr>
        <p:spPr>
          <a:xfrm>
            <a:off x="738378" y="545755"/>
            <a:ext cx="9720072" cy="1499616"/>
          </a:xfrm>
        </p:spPr>
        <p:txBody>
          <a:bodyPr/>
          <a:lstStyle/>
          <a:p>
            <a:r>
              <a:rPr lang="en-US" dirty="0"/>
              <a:t>User</a:t>
            </a:r>
            <a:br>
              <a:rPr lang="en-US" dirty="0"/>
            </a:br>
            <a:r>
              <a:rPr lang="en-US" dirty="0"/>
              <a:t>Profile</a:t>
            </a:r>
          </a:p>
        </p:txBody>
      </p:sp>
      <p:pic>
        <p:nvPicPr>
          <p:cNvPr id="7" name="Content Placeholder 6" descr="A picture containing timeline&#10;&#10;Description automatically generated">
            <a:extLst>
              <a:ext uri="{FF2B5EF4-FFF2-40B4-BE49-F238E27FC236}">
                <a16:creationId xmlns:a16="http://schemas.microsoft.com/office/drawing/2014/main" id="{AE1CC5A2-B2AC-CD40-825B-0D9162172414}"/>
              </a:ext>
            </a:extLst>
          </p:cNvPr>
          <p:cNvPicPr>
            <a:picLocks noGrp="1" noChangeAspect="1"/>
          </p:cNvPicPr>
          <p:nvPr>
            <p:ph idx="1"/>
          </p:nvPr>
        </p:nvPicPr>
        <p:blipFill>
          <a:blip r:embed="rId2"/>
          <a:stretch>
            <a:fillRect/>
          </a:stretch>
        </p:blipFill>
        <p:spPr>
          <a:xfrm>
            <a:off x="2614769" y="545755"/>
            <a:ext cx="9200994" cy="5766490"/>
          </a:xfrm>
        </p:spPr>
      </p:pic>
    </p:spTree>
    <p:extLst>
      <p:ext uri="{BB962C8B-B14F-4D97-AF65-F5344CB8AC3E}">
        <p14:creationId xmlns:p14="http://schemas.microsoft.com/office/powerpoint/2010/main" val="4281441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32CB-03CD-0247-98B2-BF0637FA41E2}"/>
              </a:ext>
            </a:extLst>
          </p:cNvPr>
          <p:cNvSpPr>
            <a:spLocks noGrp="1"/>
          </p:cNvSpPr>
          <p:nvPr>
            <p:ph type="title"/>
          </p:nvPr>
        </p:nvSpPr>
        <p:spPr>
          <a:xfrm>
            <a:off x="738378" y="545755"/>
            <a:ext cx="9720072" cy="1499616"/>
          </a:xfrm>
        </p:spPr>
        <p:txBody>
          <a:bodyPr/>
          <a:lstStyle/>
          <a:p>
            <a:r>
              <a:rPr lang="en-US" dirty="0"/>
              <a:t>Property</a:t>
            </a:r>
            <a:br>
              <a:rPr lang="en-US" dirty="0"/>
            </a:br>
            <a:r>
              <a:rPr lang="en-US" dirty="0"/>
              <a:t>Listing</a:t>
            </a:r>
          </a:p>
        </p:txBody>
      </p:sp>
      <p:pic>
        <p:nvPicPr>
          <p:cNvPr id="7" name="Content Placeholder 6" descr="Graphical user interface&#10;&#10;Description automatically generated">
            <a:extLst>
              <a:ext uri="{FF2B5EF4-FFF2-40B4-BE49-F238E27FC236}">
                <a16:creationId xmlns:a16="http://schemas.microsoft.com/office/drawing/2014/main" id="{B5C5A99E-FA00-C44B-BBB4-B87B193F8B08}"/>
              </a:ext>
            </a:extLst>
          </p:cNvPr>
          <p:cNvPicPr>
            <a:picLocks noGrp="1" noChangeAspect="1"/>
          </p:cNvPicPr>
          <p:nvPr>
            <p:ph idx="1"/>
          </p:nvPr>
        </p:nvPicPr>
        <p:blipFill>
          <a:blip r:embed="rId2"/>
          <a:stretch>
            <a:fillRect/>
          </a:stretch>
        </p:blipFill>
        <p:spPr>
          <a:xfrm>
            <a:off x="2816692" y="545754"/>
            <a:ext cx="8952155" cy="5655021"/>
          </a:xfrm>
        </p:spPr>
      </p:pic>
    </p:spTree>
    <p:extLst>
      <p:ext uri="{BB962C8B-B14F-4D97-AF65-F5344CB8AC3E}">
        <p14:creationId xmlns:p14="http://schemas.microsoft.com/office/powerpoint/2010/main" val="1016830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32CB-03CD-0247-98B2-BF0637FA41E2}"/>
              </a:ext>
            </a:extLst>
          </p:cNvPr>
          <p:cNvSpPr>
            <a:spLocks noGrp="1"/>
          </p:cNvSpPr>
          <p:nvPr>
            <p:ph type="title"/>
          </p:nvPr>
        </p:nvSpPr>
        <p:spPr>
          <a:xfrm>
            <a:off x="738378" y="545755"/>
            <a:ext cx="9720072" cy="1499616"/>
          </a:xfrm>
        </p:spPr>
        <p:txBody>
          <a:bodyPr/>
          <a:lstStyle/>
          <a:p>
            <a:r>
              <a:rPr lang="en-US" dirty="0"/>
              <a:t>Property</a:t>
            </a:r>
            <a:br>
              <a:rPr lang="en-US" dirty="0"/>
            </a:br>
            <a:r>
              <a:rPr lang="en-US" dirty="0"/>
              <a:t>Detail</a:t>
            </a:r>
          </a:p>
        </p:txBody>
      </p:sp>
      <p:pic>
        <p:nvPicPr>
          <p:cNvPr id="6" name="Content Placeholder 5" descr="Graphical user interface, website&#10;&#10;Description automatically generated">
            <a:extLst>
              <a:ext uri="{FF2B5EF4-FFF2-40B4-BE49-F238E27FC236}">
                <a16:creationId xmlns:a16="http://schemas.microsoft.com/office/drawing/2014/main" id="{203A27B4-F49E-2B4C-B337-57F668F0A072}"/>
              </a:ext>
            </a:extLst>
          </p:cNvPr>
          <p:cNvPicPr>
            <a:picLocks noGrp="1" noChangeAspect="1"/>
          </p:cNvPicPr>
          <p:nvPr>
            <p:ph idx="1"/>
          </p:nvPr>
        </p:nvPicPr>
        <p:blipFill>
          <a:blip r:embed="rId2"/>
          <a:stretch>
            <a:fillRect/>
          </a:stretch>
        </p:blipFill>
        <p:spPr>
          <a:xfrm>
            <a:off x="2743200" y="545755"/>
            <a:ext cx="9076797" cy="5512145"/>
          </a:xfrm>
        </p:spPr>
      </p:pic>
    </p:spTree>
    <p:extLst>
      <p:ext uri="{BB962C8B-B14F-4D97-AF65-F5344CB8AC3E}">
        <p14:creationId xmlns:p14="http://schemas.microsoft.com/office/powerpoint/2010/main" val="38767515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F6A150558419D49BE0583318758B797" ma:contentTypeVersion="3" ma:contentTypeDescription="Create a new document." ma:contentTypeScope="" ma:versionID="79b8dd478a19b20b1d4152d5595d6de1">
  <xsd:schema xmlns:xsd="http://www.w3.org/2001/XMLSchema" xmlns:xs="http://www.w3.org/2001/XMLSchema" xmlns:p="http://schemas.microsoft.com/office/2006/metadata/properties" xmlns:ns2="28e58dfd-6ea4-44f5-9cf7-dad739b4fba3" targetNamespace="http://schemas.microsoft.com/office/2006/metadata/properties" ma:root="true" ma:fieldsID="8aaa66b1cde2a43dc57706579b8ab189" ns2:_="">
    <xsd:import namespace="28e58dfd-6ea4-44f5-9cf7-dad739b4fba3"/>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e58dfd-6ea4-44f5-9cf7-dad739b4fb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CF1F37-AB0D-44AD-8C1D-EB454C75F378}">
  <ds:schemaRefs>
    <ds:schemaRef ds:uri="http://schemas.microsoft.com/sharepoint/v3/contenttype/forms"/>
  </ds:schemaRefs>
</ds:datastoreItem>
</file>

<file path=customXml/itemProps2.xml><?xml version="1.0" encoding="utf-8"?>
<ds:datastoreItem xmlns:ds="http://schemas.openxmlformats.org/officeDocument/2006/customXml" ds:itemID="{25905E88-EAEF-49E0-A533-85134471CB0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798AB8D-B1DA-4685-AC81-660B83F61C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e58dfd-6ea4-44f5-9cf7-dad739b4fb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{447D2CEA-8148-1246-AEEF-2C4D9AE2E6AD}tf10001061</Template>
  <TotalTime>1399</TotalTime>
  <Words>356</Words>
  <Application>Microsoft Macintosh PowerPoint</Application>
  <PresentationFormat>Widescreen</PresentationFormat>
  <Paragraphs>46</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American Typewriter</vt:lpstr>
      <vt:lpstr>Tw Cen MT</vt:lpstr>
      <vt:lpstr>Tw Cen MT Condensed</vt:lpstr>
      <vt:lpstr>Wingdings</vt:lpstr>
      <vt:lpstr>Wingdings 3</vt:lpstr>
      <vt:lpstr>Integral</vt:lpstr>
      <vt:lpstr> INFO6150 -  Final Presentation  Easy Homes</vt:lpstr>
      <vt:lpstr>Background</vt:lpstr>
      <vt:lpstr>Benefits Served</vt:lpstr>
      <vt:lpstr>Contribution</vt:lpstr>
      <vt:lpstr>Features</vt:lpstr>
      <vt:lpstr>Home  Page</vt:lpstr>
      <vt:lpstr>User Profile</vt:lpstr>
      <vt:lpstr>Property Listing</vt:lpstr>
      <vt:lpstr>Property Detail</vt:lpstr>
      <vt:lpstr>Add  Property</vt:lpstr>
      <vt:lpstr>FAQ  Page</vt:lpstr>
      <vt:lpstr>Admin page 1</vt:lpstr>
      <vt:lpstr>ADMIN Page 2</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Times  of  Huskies</dc:title>
  <dc:creator>Manush Pragneshbhai Patel</dc:creator>
  <cp:lastModifiedBy>Sayali Mahajan</cp:lastModifiedBy>
  <cp:revision>62</cp:revision>
  <dcterms:created xsi:type="dcterms:W3CDTF">2020-12-15T18:14:40Z</dcterms:created>
  <dcterms:modified xsi:type="dcterms:W3CDTF">2021-04-22T01:12:40Z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0x0101008F6A150558419D49BE0583318758B797</vt:lpwstr>
  </property>
</Properties>
</file>